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1" r:id="rId2"/>
    <p:sldId id="256" r:id="rId3"/>
    <p:sldId id="263" r:id="rId4"/>
    <p:sldId id="272" r:id="rId5"/>
    <p:sldId id="257" r:id="rId6"/>
    <p:sldId id="259" r:id="rId7"/>
    <p:sldId id="274" r:id="rId8"/>
    <p:sldId id="273" r:id="rId9"/>
    <p:sldId id="275" r:id="rId10"/>
    <p:sldId id="277" r:id="rId11"/>
    <p:sldId id="260" r:id="rId12"/>
    <p:sldId id="307" r:id="rId13"/>
    <p:sldId id="282" r:id="rId14"/>
    <p:sldId id="308" r:id="rId15"/>
    <p:sldId id="281" r:id="rId16"/>
    <p:sldId id="283" r:id="rId17"/>
    <p:sldId id="284" r:id="rId18"/>
    <p:sldId id="309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DEA9D-8F10-47A6-8086-2553AB63E402}" type="datetimeFigureOut">
              <a:rPr lang="en-US" smtClean="0"/>
              <a:pPr/>
              <a:t>8/18/2016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BA9FA-EE29-464F-A6B2-1F40910AE7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Annual Report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b="1" dirty="0" smtClean="0"/>
              <a:t>2015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</a:t>
            </a:r>
            <a:r>
              <a:rPr lang="en-US" sz="3600" b="1" dirty="0" smtClean="0"/>
              <a:t>Department of Internal Medicine</a:t>
            </a:r>
            <a:endParaRPr lang="en-US" sz="3600" dirty="0" smtClean="0"/>
          </a:p>
          <a:p>
            <a:pPr>
              <a:buNone/>
            </a:pPr>
            <a:r>
              <a:rPr lang="en-US" sz="3600" b="1" dirty="0" smtClean="0"/>
              <a:t>     </a:t>
            </a:r>
            <a:r>
              <a:rPr lang="en-US" sz="3600" b="1" dirty="0" err="1" smtClean="0"/>
              <a:t>Suhrawardy</a:t>
            </a:r>
            <a:r>
              <a:rPr lang="en-US" sz="3600" b="1" dirty="0" smtClean="0"/>
              <a:t> Medical College &amp; Hospital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at a glance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2015 – Health Minister National Award for becoming one of the top 5 Tertiary Hospitals</a:t>
            </a:r>
          </a:p>
        </p:txBody>
      </p:sp>
      <p:pic>
        <p:nvPicPr>
          <p:cNvPr id="4" name="Picture 3" descr="iu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5108" y="3182704"/>
            <a:ext cx="5198892" cy="3675296"/>
          </a:xfrm>
          <a:prstGeom prst="rect">
            <a:avLst/>
          </a:prstGeom>
        </p:spPr>
      </p:pic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00348"/>
            <a:ext cx="3856997" cy="3857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20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 smtClean="0"/>
              <a:t>Clinical:</a:t>
            </a:r>
          </a:p>
          <a:p>
            <a:pPr lvl="2"/>
            <a:r>
              <a:rPr lang="en-US" dirty="0" smtClean="0"/>
              <a:t>Medicine &amp; allied:</a:t>
            </a:r>
          </a:p>
          <a:p>
            <a:pPr lvl="3"/>
            <a:r>
              <a:rPr lang="en-US" dirty="0" smtClean="0"/>
              <a:t>Medicine</a:t>
            </a:r>
          </a:p>
          <a:p>
            <a:pPr lvl="3"/>
            <a:r>
              <a:rPr lang="en-US" dirty="0" err="1" smtClean="0"/>
              <a:t>Gastroenterolgy</a:t>
            </a:r>
            <a:endParaRPr lang="en-US" dirty="0" smtClean="0"/>
          </a:p>
          <a:p>
            <a:pPr lvl="3"/>
            <a:r>
              <a:rPr lang="en-US" dirty="0" err="1" smtClean="0"/>
              <a:t>Hepatology</a:t>
            </a:r>
            <a:endParaRPr lang="en-US" dirty="0" smtClean="0"/>
          </a:p>
          <a:p>
            <a:pPr lvl="3"/>
            <a:r>
              <a:rPr lang="en-US" dirty="0" err="1" smtClean="0"/>
              <a:t>Neuromedicine</a:t>
            </a:r>
            <a:endParaRPr lang="en-US" dirty="0" smtClean="0"/>
          </a:p>
          <a:p>
            <a:pPr lvl="3"/>
            <a:r>
              <a:rPr lang="en-US" dirty="0" smtClean="0"/>
              <a:t>Cardiology</a:t>
            </a:r>
          </a:p>
          <a:p>
            <a:pPr lvl="3"/>
            <a:r>
              <a:rPr lang="en-US" dirty="0" smtClean="0"/>
              <a:t>Nephrology</a:t>
            </a:r>
          </a:p>
          <a:p>
            <a:pPr lvl="3"/>
            <a:r>
              <a:rPr lang="en-US" dirty="0" smtClean="0"/>
              <a:t>Respiratory Medicine</a:t>
            </a:r>
          </a:p>
          <a:p>
            <a:pPr lvl="3"/>
            <a:r>
              <a:rPr lang="en-US" dirty="0" smtClean="0"/>
              <a:t>Physical Medicine</a:t>
            </a:r>
          </a:p>
          <a:p>
            <a:pPr lvl="3"/>
            <a:r>
              <a:rPr lang="en-US" dirty="0" smtClean="0"/>
              <a:t>Skin &amp; VD</a:t>
            </a:r>
          </a:p>
          <a:p>
            <a:pPr lvl="3"/>
            <a:r>
              <a:rPr lang="en-US" dirty="0" smtClean="0"/>
              <a:t>Oncology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</a:t>
            </a:r>
            <a:r>
              <a:rPr lang="en-US" sz="3600" b="1" dirty="0" smtClean="0"/>
              <a:t>Department of Internal Medicine</a:t>
            </a:r>
            <a:endParaRPr lang="en-US" sz="3600" dirty="0" smtClean="0"/>
          </a:p>
          <a:p>
            <a:pPr>
              <a:buNone/>
            </a:pPr>
            <a:r>
              <a:rPr lang="en-US" sz="3600" b="1" dirty="0" smtClean="0"/>
              <a:t>     </a:t>
            </a:r>
            <a:r>
              <a:rPr lang="en-US" sz="3600" b="1" dirty="0" err="1" smtClean="0"/>
              <a:t>Suhrawardy</a:t>
            </a:r>
            <a:r>
              <a:rPr lang="en-US" sz="3600" b="1" dirty="0" smtClean="0"/>
              <a:t> Medical College &amp; Hospital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0"/>
            <a:ext cx="7696200" cy="128586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List   of   the    teachers  of    department  of   Medicine 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48" y="1752599"/>
          <a:ext cx="7929618" cy="39050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98367"/>
                <a:gridCol w="3331251"/>
              </a:tblGrid>
              <a:tr h="552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Prof.</a:t>
                      </a:r>
                      <a:r>
                        <a:rPr lang="en-US" sz="2400" baseline="0" dirty="0" smtClean="0"/>
                        <a:t> Dr. Md. </a:t>
                      </a:r>
                      <a:r>
                        <a:rPr lang="en-US" sz="2400" baseline="0" dirty="0" err="1" smtClean="0"/>
                        <a:t>Ridwanur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Rahman</a:t>
                      </a:r>
                      <a:endParaRPr lang="en-US" sz="2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Professor &amp; Head</a:t>
                      </a:r>
                      <a:endParaRPr lang="en-US" sz="2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9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Prof. Dr. Md. </a:t>
                      </a:r>
                      <a:r>
                        <a:rPr lang="en-US" sz="2400" dirty="0" err="1" smtClean="0"/>
                        <a:t>Mujibu</a:t>
                      </a:r>
                      <a:r>
                        <a:rPr lang="en-US" sz="2400" baseline="0" dirty="0" err="1" smtClean="0"/>
                        <a:t>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Rahman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Professor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9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smtClean="0"/>
                        <a:t>Prof.</a:t>
                      </a:r>
                      <a:r>
                        <a:rPr lang="nl-NL" sz="2400" baseline="0" dirty="0" smtClean="0"/>
                        <a:t> Dr. AHM Feroz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Professor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9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smtClean="0"/>
                        <a:t>Dr. Md. Ismail Hossain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Associate Professor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smtClean="0"/>
                        <a:t>Dr. Gazi Khan Md. Shahiduzzaman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Associate Professor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9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Dr. </a:t>
                      </a:r>
                      <a:r>
                        <a:rPr lang="en-US" sz="2400" dirty="0" err="1" smtClean="0"/>
                        <a:t>Gobinda</a:t>
                      </a:r>
                      <a:r>
                        <a:rPr lang="en-US" sz="2400" dirty="0" smtClean="0"/>
                        <a:t> Chandra Roy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Associate Professor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52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smtClean="0"/>
                        <a:t>Dr. Hafez Md. Nazmul</a:t>
                      </a:r>
                      <a:r>
                        <a:rPr lang="nl-NL" sz="2400" baseline="0" dirty="0" smtClean="0"/>
                        <a:t> Ahsan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Assistant Professor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52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Dr. </a:t>
                      </a:r>
                      <a:r>
                        <a:rPr lang="en-US" sz="2400" dirty="0" err="1" smtClean="0"/>
                        <a:t>Akhlak</a:t>
                      </a:r>
                      <a:r>
                        <a:rPr lang="en-US" sz="2400" dirty="0" smtClean="0"/>
                        <a:t> Ahmed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Associate Physician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Trainees and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Undergraduate students:</a:t>
            </a:r>
          </a:p>
          <a:p>
            <a:pPr lvl="2"/>
            <a:r>
              <a:rPr lang="en-US" dirty="0" smtClean="0"/>
              <a:t>MBBS</a:t>
            </a:r>
          </a:p>
          <a:p>
            <a:pPr lvl="2"/>
            <a:r>
              <a:rPr lang="en-US" dirty="0" smtClean="0"/>
              <a:t>BDS</a:t>
            </a:r>
          </a:p>
          <a:p>
            <a:pPr lvl="1"/>
            <a:r>
              <a:rPr lang="en-US" dirty="0" smtClean="0"/>
              <a:t>Post-Graduate </a:t>
            </a:r>
            <a:r>
              <a:rPr lang="en-US" dirty="0" err="1" smtClean="0"/>
              <a:t>Traininees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FCPS training</a:t>
            </a:r>
          </a:p>
          <a:p>
            <a:pPr lvl="2"/>
            <a:r>
              <a:rPr lang="en-US" dirty="0" smtClean="0"/>
              <a:t>MD &amp; MS training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Academic Activities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0059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MBBS and BDS classes (Theory and clinical classes)</a:t>
            </a:r>
          </a:p>
          <a:p>
            <a:r>
              <a:rPr lang="en-GB" sz="2800" dirty="0" smtClean="0"/>
              <a:t>Post Graduate course classes(Theory and clinical classes)</a:t>
            </a:r>
          </a:p>
          <a:p>
            <a:r>
              <a:rPr lang="en-GB" sz="2800" dirty="0" smtClean="0"/>
              <a:t>Weekly Grand Round</a:t>
            </a:r>
          </a:p>
          <a:p>
            <a:r>
              <a:rPr lang="en-GB" sz="2800" dirty="0" smtClean="0"/>
              <a:t>Weekly Journal club</a:t>
            </a:r>
          </a:p>
          <a:p>
            <a:r>
              <a:rPr lang="en-GB" sz="2800" dirty="0" smtClean="0"/>
              <a:t>Fortnightly Death Review</a:t>
            </a:r>
          </a:p>
          <a:p>
            <a:r>
              <a:rPr lang="en-GB" sz="2800" dirty="0" smtClean="0"/>
              <a:t>Regular conduction of FCPS II Medicine clinical Examination  </a:t>
            </a:r>
            <a:r>
              <a:rPr lang="en-GB" dirty="0" smtClean="0"/>
              <a:t> </a:t>
            </a:r>
            <a:r>
              <a:rPr lang="en-GB" sz="2800" dirty="0" smtClean="0"/>
              <a:t>and MCPS clinical Examination in </a:t>
            </a:r>
            <a:r>
              <a:rPr lang="en-GB" sz="2800" dirty="0" err="1" smtClean="0"/>
              <a:t>cllaboration</a:t>
            </a:r>
            <a:r>
              <a:rPr lang="en-GB" sz="2800" dirty="0" smtClean="0"/>
              <a:t> with BCPS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Kala </a:t>
            </a:r>
            <a:r>
              <a:rPr lang="en-GB" dirty="0" err="1" smtClean="0"/>
              <a:t>Azar</a:t>
            </a:r>
            <a:r>
              <a:rPr lang="en-GB" dirty="0" smtClean="0"/>
              <a:t> Research </a:t>
            </a:r>
          </a:p>
          <a:p>
            <a:pPr>
              <a:buNone/>
            </a:pPr>
            <a:r>
              <a:rPr lang="en-GB" dirty="0" smtClean="0"/>
              <a:t>Dengue</a:t>
            </a:r>
          </a:p>
          <a:p>
            <a:pPr>
              <a:buNone/>
            </a:pPr>
            <a:r>
              <a:rPr lang="en-GB" dirty="0" smtClean="0"/>
              <a:t>Febrile illness</a:t>
            </a:r>
          </a:p>
          <a:p>
            <a:pPr>
              <a:buNone/>
            </a:pPr>
            <a:r>
              <a:rPr lang="en-GB" dirty="0" smtClean="0"/>
              <a:t>Drug Trials: 	Renal Lupus</a:t>
            </a:r>
          </a:p>
          <a:p>
            <a:pPr>
              <a:buNone/>
            </a:pPr>
            <a:r>
              <a:rPr lang="en-GB" dirty="0" smtClean="0"/>
              <a:t>				MAC Dengue Trial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Specialized Clinic Run by department of  Medicine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Rheumatology Clinic</a:t>
            </a:r>
          </a:p>
          <a:p>
            <a:pPr>
              <a:buNone/>
            </a:pPr>
            <a:r>
              <a:rPr lang="en-GB" dirty="0" smtClean="0"/>
              <a:t>Lupus Clinic</a:t>
            </a:r>
          </a:p>
          <a:p>
            <a:pPr>
              <a:buNone/>
            </a:pPr>
            <a:r>
              <a:rPr lang="en-GB" dirty="0" smtClean="0"/>
              <a:t>Fever Clinic</a:t>
            </a:r>
          </a:p>
          <a:p>
            <a:pPr>
              <a:buNone/>
            </a:pPr>
            <a:r>
              <a:rPr lang="en-GB" dirty="0" smtClean="0"/>
              <a:t>Kala </a:t>
            </a:r>
            <a:r>
              <a:rPr lang="en-GB" dirty="0" err="1" smtClean="0"/>
              <a:t>Azar</a:t>
            </a:r>
            <a:r>
              <a:rPr lang="en-GB" dirty="0" smtClean="0"/>
              <a:t> Clinic</a:t>
            </a:r>
          </a:p>
          <a:p>
            <a:pPr>
              <a:buNone/>
            </a:pPr>
            <a:r>
              <a:rPr lang="en-GB" dirty="0" smtClean="0"/>
              <a:t>Hypertension Clinic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500042"/>
          <a:ext cx="8572560" cy="1071570"/>
        </p:xfrm>
        <a:graphic>
          <a:graphicData uri="http://schemas.openxmlformats.org/drawingml/2006/table">
            <a:tbl>
              <a:tblPr/>
              <a:tblGrid>
                <a:gridCol w="7034440"/>
                <a:gridCol w="1538120"/>
              </a:tblGrid>
              <a:tr h="51027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Statistics of OPD &amp; IPD Patients in  department of Medicine , January – </a:t>
                      </a: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December 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/ 2015</a:t>
                      </a:r>
                      <a:endParaRPr lang="en-US" sz="14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4127" marR="441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1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                     </a:t>
                      </a:r>
                      <a:r>
                        <a:rPr lang="en-US" sz="1400" b="1" dirty="0" err="1">
                          <a:latin typeface="Arial"/>
                          <a:ea typeface="Times New Roman"/>
                          <a:cs typeface="Times New Roman"/>
                        </a:rPr>
                        <a:t>Shaheed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Arial"/>
                          <a:ea typeface="Times New Roman"/>
                          <a:cs typeface="Times New Roman"/>
                        </a:rPr>
                        <a:t>Suhrawardy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 Medical College Hospital</a:t>
                      </a:r>
                      <a:endParaRPr lang="en-US" sz="14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4127" marR="441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27" marR="441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20" y="2926008"/>
          <a:ext cx="8501121" cy="1574561"/>
        </p:xfrm>
        <a:graphic>
          <a:graphicData uri="http://schemas.openxmlformats.org/drawingml/2006/table">
            <a:tbl>
              <a:tblPr/>
              <a:tblGrid>
                <a:gridCol w="472298"/>
                <a:gridCol w="713732"/>
                <a:gridCol w="797177"/>
                <a:gridCol w="602471"/>
                <a:gridCol w="524033"/>
                <a:gridCol w="512350"/>
                <a:gridCol w="512350"/>
                <a:gridCol w="509570"/>
                <a:gridCol w="630286"/>
                <a:gridCol w="778818"/>
                <a:gridCol w="650870"/>
                <a:gridCol w="497888"/>
                <a:gridCol w="95447"/>
                <a:gridCol w="512908"/>
                <a:gridCol w="690923"/>
              </a:tblGrid>
              <a:tr h="521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Times New Roman"/>
                          <a:cs typeface="Vrinda"/>
                        </a:rPr>
                        <a:t>Year</a:t>
                      </a:r>
                      <a:endParaRPr lang="en-US" sz="13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January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February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March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April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May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June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July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August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Sept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Oct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Nov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Dec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Total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41">
                <a:tc gridSpan="1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OPD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2015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13241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13984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14186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14262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14767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15122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16941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17433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16845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16424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15427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15332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183964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41">
                <a:tc gridSpan="1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IPD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5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Vrinda"/>
                        </a:rPr>
                        <a:t>2015</a:t>
                      </a:r>
                      <a:endParaRPr lang="en-US" sz="130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947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921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1024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1146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1142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1179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1676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1571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1565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1443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1378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Vrinda"/>
                        </a:rPr>
                        <a:t>1248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Vrinda"/>
                        </a:rPr>
                        <a:t>15240</a:t>
                      </a:r>
                    </a:p>
                  </a:txBody>
                  <a:tcPr marL="43149" marR="43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17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dirty="0" smtClean="0"/>
              <a:t>Shaheed Suhrawardy Medical College and Hospital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" y="1571612"/>
            <a:ext cx="9138643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Shaheed Suhrawardy Medical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31886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1477" y="-2490657"/>
            <a:ext cx="10406954" cy="11839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44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1964 – This hospital started its journey as </a:t>
            </a:r>
            <a:r>
              <a:rPr lang="en-US" dirty="0" err="1" smtClean="0"/>
              <a:t>Ayub</a:t>
            </a:r>
            <a:r>
              <a:rPr lang="en-US" dirty="0" smtClean="0"/>
              <a:t> Central Hospital</a:t>
            </a:r>
          </a:p>
          <a:p>
            <a:pPr lvl="1"/>
            <a:r>
              <a:rPr lang="en-US" dirty="0" smtClean="0"/>
              <a:t>OPD including pathology and radiology</a:t>
            </a:r>
          </a:p>
          <a:p>
            <a:pPr lvl="1"/>
            <a:r>
              <a:rPr lang="en-US" dirty="0" smtClean="0"/>
              <a:t>Indoor: at first with 5 beds, increased to 25 beds later</a:t>
            </a:r>
          </a:p>
          <a:p>
            <a:r>
              <a:rPr lang="en-US" dirty="0" smtClean="0"/>
              <a:t>1972 – After the Independence of Bangladesh, </a:t>
            </a:r>
            <a:r>
              <a:rPr lang="en-US" dirty="0" err="1" smtClean="0"/>
              <a:t>Bangabandhu</a:t>
            </a:r>
            <a:r>
              <a:rPr lang="en-US" dirty="0" smtClean="0"/>
              <a:t> Sheikh </a:t>
            </a:r>
            <a:r>
              <a:rPr lang="en-US" dirty="0" err="1" smtClean="0"/>
              <a:t>Mujibur</a:t>
            </a:r>
            <a:r>
              <a:rPr lang="en-US" dirty="0" smtClean="0"/>
              <a:t> </a:t>
            </a:r>
            <a:r>
              <a:rPr lang="en-US" dirty="0" err="1" smtClean="0"/>
              <a:t>Rahman</a:t>
            </a:r>
            <a:r>
              <a:rPr lang="en-US" dirty="0" smtClean="0"/>
              <a:t> renamed this hospital as Shaheed Suhrawardy Hospital</a:t>
            </a:r>
          </a:p>
          <a:p>
            <a:pPr lvl="1"/>
            <a:r>
              <a:rPr lang="en-US" dirty="0" smtClean="0"/>
              <a:t>It included 75 indoor beds with OPD facilities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1997 – The then Prime Minister Sheikh </a:t>
            </a:r>
            <a:r>
              <a:rPr lang="en-US" dirty="0" err="1" smtClean="0"/>
              <a:t>Hasina</a:t>
            </a:r>
            <a:r>
              <a:rPr lang="en-US" dirty="0" smtClean="0"/>
              <a:t> inaugurated three storied new extension building behind outdoor building with new decoration and extended indoor facilities.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57600"/>
            <a:ext cx="5470878" cy="3077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at a glance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time, the bed number was increased to 375 beds with increased facilities.</a:t>
            </a:r>
          </a:p>
          <a:p>
            <a:r>
              <a:rPr lang="en-US" dirty="0"/>
              <a:t>2006 – </a:t>
            </a:r>
          </a:p>
          <a:p>
            <a:pPr lvl="1"/>
            <a:r>
              <a:rPr lang="en-US" dirty="0"/>
              <a:t>26</a:t>
            </a:r>
            <a:r>
              <a:rPr lang="en-US" baseline="30000" dirty="0"/>
              <a:t>th</a:t>
            </a:r>
            <a:r>
              <a:rPr lang="en-US" dirty="0"/>
              <a:t> February, permission for admission of MBBS students for academic year 2006-2007 was given by MOHFW as 14</a:t>
            </a:r>
            <a:r>
              <a:rPr lang="en-US" baseline="30000" dirty="0"/>
              <a:t>th</a:t>
            </a:r>
            <a:r>
              <a:rPr lang="en-US" dirty="0"/>
              <a:t> Government Medical College.</a:t>
            </a:r>
          </a:p>
          <a:p>
            <a:pPr lvl="1"/>
            <a:r>
              <a:rPr lang="en-US" dirty="0"/>
              <a:t>April 2006, first batch of MBBS students was </a:t>
            </a:r>
            <a:r>
              <a:rPr lang="en-US" dirty="0" smtClean="0"/>
              <a:t>admitted.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16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at a glance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1</a:t>
            </a:r>
            <a:r>
              <a:rPr lang="en-US" baseline="30000" dirty="0" smtClean="0"/>
              <a:t>st</a:t>
            </a:r>
            <a:r>
              <a:rPr lang="en-US" dirty="0" smtClean="0"/>
              <a:t> 100 MBBS students were admitted.</a:t>
            </a:r>
          </a:p>
          <a:p>
            <a:r>
              <a:rPr lang="en-US" dirty="0" smtClean="0"/>
              <a:t>This number has now increased to 150 MBBS students.</a:t>
            </a:r>
            <a:endParaRPr lang="en-US" dirty="0"/>
          </a:p>
          <a:p>
            <a:r>
              <a:rPr lang="en-US" dirty="0"/>
              <a:t>2009 – Dental unit started its academic </a:t>
            </a:r>
            <a:r>
              <a:rPr lang="en-US" dirty="0" smtClean="0"/>
              <a:t>session with 50 students each year.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22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/>
              <a:t>History at a glance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20" y="1142984"/>
            <a:ext cx="3357586" cy="48577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2012 – The college building including hostels was established and inaugurated on January 17, 2012 by Sheikh </a:t>
            </a:r>
            <a:r>
              <a:rPr lang="en-US" dirty="0" err="1" smtClean="0"/>
              <a:t>Hasina</a:t>
            </a:r>
            <a:r>
              <a:rPr lang="en-US" dirty="0" smtClean="0"/>
              <a:t>, the </a:t>
            </a:r>
            <a:r>
              <a:rPr lang="en-US" dirty="0" err="1" smtClean="0"/>
              <a:t>Honourable</a:t>
            </a:r>
            <a:r>
              <a:rPr lang="en-US" dirty="0" smtClean="0"/>
              <a:t> Prime Minister of Peoples’ Republic of Bangladesh.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2013 – Approval for 850 bed was given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428736"/>
            <a:ext cx="5500726" cy="3080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6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531</Words>
  <Application>Microsoft Office PowerPoint</Application>
  <PresentationFormat>On-screen Show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Annual Report 2015 </vt:lpstr>
      <vt:lpstr>Shaheed Suhrawardy Medical College and Hospital</vt:lpstr>
      <vt:lpstr>Shaheed Suhrawardy Medical College and Hospital</vt:lpstr>
      <vt:lpstr>Slide 4</vt:lpstr>
      <vt:lpstr>History at a glance</vt:lpstr>
      <vt:lpstr>History at a glance</vt:lpstr>
      <vt:lpstr>History at a glance</vt:lpstr>
      <vt:lpstr>History at a glance</vt:lpstr>
      <vt:lpstr>History at a glance</vt:lpstr>
      <vt:lpstr>History at a glance</vt:lpstr>
      <vt:lpstr>Faculties</vt:lpstr>
      <vt:lpstr>Slide 12</vt:lpstr>
      <vt:lpstr>List   of   the    teachers  of    department  of   Medicine </vt:lpstr>
      <vt:lpstr>Trainees and Students</vt:lpstr>
      <vt:lpstr>Academic Activities </vt:lpstr>
      <vt:lpstr>Research Activities</vt:lpstr>
      <vt:lpstr>Specialized Clinic Run by department of  Medicine</vt:lpstr>
      <vt:lpstr>Slide 18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Shaheed Suhrawardy Medical College and Hospital</dc:title>
  <dc:creator>Prof. Mujibur Rahman</dc:creator>
  <cp:lastModifiedBy>Najmul</cp:lastModifiedBy>
  <cp:revision>66</cp:revision>
  <dcterms:created xsi:type="dcterms:W3CDTF">2006-08-16T00:00:00Z</dcterms:created>
  <dcterms:modified xsi:type="dcterms:W3CDTF">2016-08-18T06:24:57Z</dcterms:modified>
</cp:coreProperties>
</file>